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63" r:id="rId3"/>
    <p:sldId id="257" r:id="rId4"/>
    <p:sldId id="258" r:id="rId5"/>
    <p:sldId id="264" r:id="rId6"/>
    <p:sldId id="259" r:id="rId7"/>
    <p:sldId id="260" r:id="rId8"/>
    <p:sldId id="261" r:id="rId9"/>
    <p:sldId id="262"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833"/>
  </p:normalViewPr>
  <p:slideViewPr>
    <p:cSldViewPr snapToGrid="0" snapToObjects="1">
      <p:cViewPr varScale="1">
        <p:scale>
          <a:sx n="90" d="100"/>
          <a:sy n="90" d="100"/>
        </p:scale>
        <p:origin x="232" y="6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10.tiff>
</file>

<file path=ppt/media/image11.tiff>
</file>

<file path=ppt/media/image12.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5881827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55888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818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97965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0123557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53494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95110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9572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77357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B61BEF0D-F0BB-DE4B-95CE-6DB70DBA9567}" type="datetimeFigureOut">
              <a:rPr lang="en-US" smtClean="0"/>
              <a:pPr/>
              <a:t>1/16/20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16469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61BEF0D-F0BB-DE4B-95CE-6DB70DBA9567}" type="datetimeFigureOut">
              <a:rPr lang="en-US" smtClean="0"/>
              <a:pPr/>
              <a:t>1/16/20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58841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B61BEF0D-F0BB-DE4B-95CE-6DB70DBA9567}" type="datetimeFigureOut">
              <a:rPr lang="en-US" smtClean="0"/>
              <a:pPr/>
              <a:t>1/16/20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6014774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image" Target="../media/image4.tiff"/><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kaggle.com/c/house-prices-advanced-regression-techniques/data" TargetMode="External"/><Relationship Id="rId2" Type="http://schemas.openxmlformats.org/officeDocument/2006/relationships/hyperlink" Target="https://en.wikipedia.org/wiki/Ames,_Iowa" TargetMode="External"/><Relationship Id="rId1" Type="http://schemas.openxmlformats.org/officeDocument/2006/relationships/slideLayout" Target="../slideLayouts/slideLayout2.xml"/><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D8C37-DB32-AE49-A483-18D2B778F794}"/>
              </a:ext>
            </a:extLst>
          </p:cNvPr>
          <p:cNvSpPr>
            <a:spLocks noGrp="1"/>
          </p:cNvSpPr>
          <p:nvPr>
            <p:ph type="ctrTitle"/>
          </p:nvPr>
        </p:nvSpPr>
        <p:spPr>
          <a:xfrm>
            <a:off x="4042409" y="2240281"/>
            <a:ext cx="7197726" cy="2145452"/>
          </a:xfrm>
        </p:spPr>
        <p:txBody>
          <a:bodyPr>
            <a:normAutofit fontScale="90000"/>
          </a:bodyPr>
          <a:lstStyle/>
          <a:p>
            <a:r>
              <a:rPr lang="en-US" sz="4000" b="1" dirty="0"/>
              <a:t>Location, Location, Location: </a:t>
            </a:r>
            <a:br>
              <a:rPr lang="en-US" b="1" dirty="0"/>
            </a:br>
            <a:r>
              <a:rPr lang="en-US" sz="3100" b="1" dirty="0"/>
              <a:t>Predicting home prices in Ames, IA</a:t>
            </a:r>
          </a:p>
        </p:txBody>
      </p:sp>
      <p:sp>
        <p:nvSpPr>
          <p:cNvPr id="3" name="Subtitle 2">
            <a:extLst>
              <a:ext uri="{FF2B5EF4-FFF2-40B4-BE49-F238E27FC236}">
                <a16:creationId xmlns:a16="http://schemas.microsoft.com/office/drawing/2014/main" id="{C3D007C9-E6B2-E144-9A80-203C0F9D7684}"/>
              </a:ext>
            </a:extLst>
          </p:cNvPr>
          <p:cNvSpPr>
            <a:spLocks noGrp="1"/>
          </p:cNvSpPr>
          <p:nvPr>
            <p:ph type="subTitle" idx="1"/>
          </p:nvPr>
        </p:nvSpPr>
        <p:spPr>
          <a:xfrm>
            <a:off x="4240466" y="4385733"/>
            <a:ext cx="6801612" cy="1239894"/>
          </a:xfrm>
        </p:spPr>
        <p:txBody>
          <a:bodyPr/>
          <a:lstStyle/>
          <a:p>
            <a:r>
              <a:rPr lang="en-US" dirty="0"/>
              <a:t>Dylan Blough</a:t>
            </a:r>
          </a:p>
          <a:p>
            <a:r>
              <a:rPr lang="en-US" dirty="0"/>
              <a:t>GA DSI Immersive: Project 2</a:t>
            </a:r>
          </a:p>
          <a:p>
            <a:r>
              <a:rPr lang="en-US" sz="1400" dirty="0"/>
              <a:t>Presented January 16, 2020</a:t>
            </a:r>
          </a:p>
          <a:p>
            <a:endParaRPr lang="en-US" dirty="0"/>
          </a:p>
        </p:txBody>
      </p:sp>
    </p:spTree>
    <p:extLst>
      <p:ext uri="{BB962C8B-B14F-4D97-AF65-F5344CB8AC3E}">
        <p14:creationId xmlns:p14="http://schemas.microsoft.com/office/powerpoint/2010/main" val="4415266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D892-CF5F-1E43-BB5F-CA1A40C5E132}"/>
              </a:ext>
            </a:extLst>
          </p:cNvPr>
          <p:cNvSpPr>
            <a:spLocks noGrp="1"/>
          </p:cNvSpPr>
          <p:nvPr>
            <p:ph type="title"/>
          </p:nvPr>
        </p:nvSpPr>
        <p:spPr/>
        <p:txBody>
          <a:bodyPr/>
          <a:lstStyle/>
          <a:p>
            <a:r>
              <a:rPr lang="en-US" dirty="0"/>
              <a:t>When you learn pipelines 24 hours before project2 is due</a:t>
            </a:r>
          </a:p>
        </p:txBody>
      </p:sp>
      <p:pic>
        <p:nvPicPr>
          <p:cNvPr id="4" name="Picture 3">
            <a:extLst>
              <a:ext uri="{FF2B5EF4-FFF2-40B4-BE49-F238E27FC236}">
                <a16:creationId xmlns:a16="http://schemas.microsoft.com/office/drawing/2014/main" id="{268B49BE-3CD1-F94D-B0E1-E82CBCC83F76}"/>
              </a:ext>
            </a:extLst>
          </p:cNvPr>
          <p:cNvPicPr>
            <a:picLocks noChangeAspect="1"/>
          </p:cNvPicPr>
          <p:nvPr/>
        </p:nvPicPr>
        <p:blipFill>
          <a:blip r:embed="rId2"/>
          <a:stretch>
            <a:fillRect/>
          </a:stretch>
        </p:blipFill>
        <p:spPr>
          <a:xfrm>
            <a:off x="2667000" y="2403475"/>
            <a:ext cx="6858000" cy="3822700"/>
          </a:xfrm>
          <a:prstGeom prst="rect">
            <a:avLst/>
          </a:prstGeom>
        </p:spPr>
      </p:pic>
    </p:spTree>
    <p:extLst>
      <p:ext uri="{BB962C8B-B14F-4D97-AF65-F5344CB8AC3E}">
        <p14:creationId xmlns:p14="http://schemas.microsoft.com/office/powerpoint/2010/main" val="1370938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5E392-B2BB-2D40-A8A7-C6DD23E5C718}"/>
              </a:ext>
            </a:extLst>
          </p:cNvPr>
          <p:cNvSpPr>
            <a:spLocks noGrp="1"/>
          </p:cNvSpPr>
          <p:nvPr>
            <p:ph type="title"/>
          </p:nvPr>
        </p:nvSpPr>
        <p:spPr/>
        <p:txBody>
          <a:bodyPr/>
          <a:lstStyle/>
          <a:p>
            <a:r>
              <a:rPr lang="en-US" dirty="0"/>
              <a:t>The Town of Ames</a:t>
            </a:r>
          </a:p>
        </p:txBody>
      </p:sp>
      <p:sp>
        <p:nvSpPr>
          <p:cNvPr id="3" name="Content Placeholder 2">
            <a:extLst>
              <a:ext uri="{FF2B5EF4-FFF2-40B4-BE49-F238E27FC236}">
                <a16:creationId xmlns:a16="http://schemas.microsoft.com/office/drawing/2014/main" id="{2824C7AF-D8BC-DD4F-9F88-1C717C456E6E}"/>
              </a:ext>
            </a:extLst>
          </p:cNvPr>
          <p:cNvSpPr>
            <a:spLocks noGrp="1"/>
          </p:cNvSpPr>
          <p:nvPr>
            <p:ph idx="1"/>
          </p:nvPr>
        </p:nvSpPr>
        <p:spPr>
          <a:xfrm>
            <a:off x="179641" y="2323591"/>
            <a:ext cx="7349490" cy="2436877"/>
          </a:xfrm>
        </p:spPr>
        <p:txBody>
          <a:bodyPr/>
          <a:lstStyle/>
          <a:p>
            <a:r>
              <a:rPr lang="en-US" dirty="0"/>
              <a:t>Population: 66,000</a:t>
            </a:r>
          </a:p>
          <a:p>
            <a:r>
              <a:rPr lang="en-US" dirty="0"/>
              <a:t>Home of Iowa State University as well as several Department of Agriculture sites, including the largest federal animal disease center in the United States </a:t>
            </a:r>
          </a:p>
          <a:p>
            <a:endParaRPr lang="en-US" dirty="0"/>
          </a:p>
        </p:txBody>
      </p:sp>
      <p:pic>
        <p:nvPicPr>
          <p:cNvPr id="4" name="Picture 3">
            <a:extLst>
              <a:ext uri="{FF2B5EF4-FFF2-40B4-BE49-F238E27FC236}">
                <a16:creationId xmlns:a16="http://schemas.microsoft.com/office/drawing/2014/main" id="{E5007956-E5B9-C641-A0EE-49CB3306B249}"/>
              </a:ext>
            </a:extLst>
          </p:cNvPr>
          <p:cNvPicPr>
            <a:picLocks noChangeAspect="1"/>
          </p:cNvPicPr>
          <p:nvPr/>
        </p:nvPicPr>
        <p:blipFill>
          <a:blip r:embed="rId2"/>
          <a:stretch>
            <a:fillRect/>
          </a:stretch>
        </p:blipFill>
        <p:spPr>
          <a:xfrm>
            <a:off x="10267950" y="964692"/>
            <a:ext cx="1714500" cy="1181100"/>
          </a:xfrm>
          <a:prstGeom prst="rect">
            <a:avLst/>
          </a:prstGeom>
        </p:spPr>
      </p:pic>
      <p:pic>
        <p:nvPicPr>
          <p:cNvPr id="5" name="Picture 4">
            <a:extLst>
              <a:ext uri="{FF2B5EF4-FFF2-40B4-BE49-F238E27FC236}">
                <a16:creationId xmlns:a16="http://schemas.microsoft.com/office/drawing/2014/main" id="{5BA38A77-0850-6340-8724-B81F597D466A}"/>
              </a:ext>
            </a:extLst>
          </p:cNvPr>
          <p:cNvPicPr>
            <a:picLocks noChangeAspect="1"/>
          </p:cNvPicPr>
          <p:nvPr/>
        </p:nvPicPr>
        <p:blipFill>
          <a:blip r:embed="rId3"/>
          <a:stretch>
            <a:fillRect/>
          </a:stretch>
        </p:blipFill>
        <p:spPr>
          <a:xfrm>
            <a:off x="7881366" y="2323592"/>
            <a:ext cx="3655314" cy="2436876"/>
          </a:xfrm>
          <a:prstGeom prst="rect">
            <a:avLst/>
          </a:prstGeom>
        </p:spPr>
      </p:pic>
      <p:pic>
        <p:nvPicPr>
          <p:cNvPr id="7" name="Picture 6">
            <a:extLst>
              <a:ext uri="{FF2B5EF4-FFF2-40B4-BE49-F238E27FC236}">
                <a16:creationId xmlns:a16="http://schemas.microsoft.com/office/drawing/2014/main" id="{C274CBF7-4E8D-BB46-92CB-B8D473C19D04}"/>
              </a:ext>
            </a:extLst>
          </p:cNvPr>
          <p:cNvPicPr>
            <a:picLocks noChangeAspect="1"/>
          </p:cNvPicPr>
          <p:nvPr/>
        </p:nvPicPr>
        <p:blipFill>
          <a:blip r:embed="rId4"/>
          <a:stretch>
            <a:fillRect/>
          </a:stretch>
        </p:blipFill>
        <p:spPr>
          <a:xfrm>
            <a:off x="10077450" y="4762500"/>
            <a:ext cx="2095500" cy="2095500"/>
          </a:xfrm>
          <a:prstGeom prst="rect">
            <a:avLst/>
          </a:prstGeom>
        </p:spPr>
      </p:pic>
      <p:pic>
        <p:nvPicPr>
          <p:cNvPr id="8" name="Picture 7">
            <a:extLst>
              <a:ext uri="{FF2B5EF4-FFF2-40B4-BE49-F238E27FC236}">
                <a16:creationId xmlns:a16="http://schemas.microsoft.com/office/drawing/2014/main" id="{506F3755-3D20-2A45-B674-6FA03B6CA2B7}"/>
              </a:ext>
            </a:extLst>
          </p:cNvPr>
          <p:cNvPicPr>
            <a:picLocks noChangeAspect="1"/>
          </p:cNvPicPr>
          <p:nvPr/>
        </p:nvPicPr>
        <p:blipFill>
          <a:blip r:embed="rId5"/>
          <a:stretch>
            <a:fillRect/>
          </a:stretch>
        </p:blipFill>
        <p:spPr>
          <a:xfrm>
            <a:off x="7881366" y="4846573"/>
            <a:ext cx="2113073" cy="1927353"/>
          </a:xfrm>
          <a:prstGeom prst="rect">
            <a:avLst/>
          </a:prstGeom>
        </p:spPr>
      </p:pic>
    </p:spTree>
    <p:extLst>
      <p:ext uri="{BB962C8B-B14F-4D97-AF65-F5344CB8AC3E}">
        <p14:creationId xmlns:p14="http://schemas.microsoft.com/office/powerpoint/2010/main" val="29455644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7B80E-BD37-4D4E-B3AF-B13C6C090648}"/>
              </a:ext>
            </a:extLst>
          </p:cNvPr>
          <p:cNvSpPr>
            <a:spLocks noGrp="1"/>
          </p:cNvSpPr>
          <p:nvPr>
            <p:ph type="title"/>
          </p:nvPr>
        </p:nvSpPr>
        <p:spPr/>
        <p:txBody>
          <a:bodyPr/>
          <a:lstStyle/>
          <a:p>
            <a:r>
              <a:rPr lang="en-US" dirty="0"/>
              <a:t>A brief note on real estate	</a:t>
            </a:r>
          </a:p>
        </p:txBody>
      </p:sp>
      <p:sp>
        <p:nvSpPr>
          <p:cNvPr id="3" name="Content Placeholder 2">
            <a:extLst>
              <a:ext uri="{FF2B5EF4-FFF2-40B4-BE49-F238E27FC236}">
                <a16:creationId xmlns:a16="http://schemas.microsoft.com/office/drawing/2014/main" id="{91CCC986-D2D3-A748-95D8-AFD3BFE864E3}"/>
              </a:ext>
            </a:extLst>
          </p:cNvPr>
          <p:cNvSpPr>
            <a:spLocks noGrp="1"/>
          </p:cNvSpPr>
          <p:nvPr>
            <p:ph idx="1"/>
          </p:nvPr>
        </p:nvSpPr>
        <p:spPr>
          <a:xfrm>
            <a:off x="91441" y="2240280"/>
            <a:ext cx="6128878" cy="1851660"/>
          </a:xfrm>
        </p:spPr>
        <p:txBody>
          <a:bodyPr>
            <a:noAutofit/>
          </a:bodyPr>
          <a:lstStyle/>
          <a:p>
            <a:r>
              <a:rPr lang="en-US" sz="2000" dirty="0"/>
              <a:t>Remember that the land value and lot size factor in to the final </a:t>
            </a:r>
          </a:p>
          <a:p>
            <a:r>
              <a:rPr lang="en-US" sz="2000" dirty="0"/>
              <a:t>More land = BIGGER HOUSE but not all land is created equal -location matters! </a:t>
            </a:r>
          </a:p>
          <a:p>
            <a:r>
              <a:rPr lang="en-US" sz="2000" dirty="0"/>
              <a:t>As we can see in the graphic to the right, there is not a purely linear relationship between larger lots and a high sale price, telling us that there are more factors at work besides lot area</a:t>
            </a:r>
          </a:p>
          <a:p>
            <a:pPr lvl="1"/>
            <a:r>
              <a:rPr lang="en-US" sz="2000" dirty="0"/>
              <a:t>Proximity to ISU: 50% of the city population are ISU student’s and the University is the state’s largest employer, employing 25% of the city</a:t>
            </a:r>
          </a:p>
        </p:txBody>
      </p:sp>
      <p:pic>
        <p:nvPicPr>
          <p:cNvPr id="7" name="Picture 6">
            <a:extLst>
              <a:ext uri="{FF2B5EF4-FFF2-40B4-BE49-F238E27FC236}">
                <a16:creationId xmlns:a16="http://schemas.microsoft.com/office/drawing/2014/main" id="{79440AB9-BAF6-2040-93F5-D353646A78EF}"/>
              </a:ext>
            </a:extLst>
          </p:cNvPr>
          <p:cNvPicPr>
            <a:picLocks noChangeAspect="1"/>
          </p:cNvPicPr>
          <p:nvPr/>
        </p:nvPicPr>
        <p:blipFill>
          <a:blip r:embed="rId2"/>
          <a:stretch>
            <a:fillRect/>
          </a:stretch>
        </p:blipFill>
        <p:spPr>
          <a:xfrm>
            <a:off x="6220318" y="2240280"/>
            <a:ext cx="5971682" cy="4297680"/>
          </a:xfrm>
          <a:prstGeom prst="rect">
            <a:avLst/>
          </a:prstGeom>
        </p:spPr>
      </p:pic>
    </p:spTree>
    <p:extLst>
      <p:ext uri="{BB962C8B-B14F-4D97-AF65-F5344CB8AC3E}">
        <p14:creationId xmlns:p14="http://schemas.microsoft.com/office/powerpoint/2010/main" val="440818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2790E-BC7F-344B-A51A-D8AA21C9B360}"/>
              </a:ext>
            </a:extLst>
          </p:cNvPr>
          <p:cNvSpPr>
            <a:spLocks noGrp="1"/>
          </p:cNvSpPr>
          <p:nvPr>
            <p:ph type="title"/>
          </p:nvPr>
        </p:nvSpPr>
        <p:spPr/>
        <p:txBody>
          <a:bodyPr/>
          <a:lstStyle/>
          <a:p>
            <a:r>
              <a:rPr lang="en-US" dirty="0"/>
              <a:t>WELL, WHAT ABOUT THE HOUSE SIZE?</a:t>
            </a:r>
          </a:p>
        </p:txBody>
      </p:sp>
      <p:sp>
        <p:nvSpPr>
          <p:cNvPr id="3" name="Content Placeholder 2">
            <a:extLst>
              <a:ext uri="{FF2B5EF4-FFF2-40B4-BE49-F238E27FC236}">
                <a16:creationId xmlns:a16="http://schemas.microsoft.com/office/drawing/2014/main" id="{8D9B98B7-9F2F-E242-894C-FBD4E24DE57E}"/>
              </a:ext>
            </a:extLst>
          </p:cNvPr>
          <p:cNvSpPr>
            <a:spLocks noGrp="1"/>
          </p:cNvSpPr>
          <p:nvPr>
            <p:ph idx="1"/>
          </p:nvPr>
        </p:nvSpPr>
        <p:spPr>
          <a:xfrm>
            <a:off x="237744" y="2443734"/>
            <a:ext cx="5305806" cy="3101983"/>
          </a:xfrm>
        </p:spPr>
        <p:txBody>
          <a:bodyPr/>
          <a:lstStyle/>
          <a:p>
            <a:r>
              <a:rPr lang="en-US" dirty="0"/>
              <a:t>When we look at the total above ground living area, we see a more linear relationship than we did in the previous slide</a:t>
            </a:r>
          </a:p>
          <a:p>
            <a:r>
              <a:rPr lang="en-US" dirty="0"/>
              <a:t>But, what’s the point of living in a huge house in the middle of nowhere if you aren’t the People’s Temple or David Koresh?</a:t>
            </a:r>
          </a:p>
          <a:p>
            <a:r>
              <a:rPr lang="en-US" dirty="0"/>
              <a:t>But, when I buy a house I’m not just looking at where it is and how big it is, I want to know the quality….</a:t>
            </a:r>
          </a:p>
        </p:txBody>
      </p:sp>
      <p:pic>
        <p:nvPicPr>
          <p:cNvPr id="5" name="Picture 4">
            <a:extLst>
              <a:ext uri="{FF2B5EF4-FFF2-40B4-BE49-F238E27FC236}">
                <a16:creationId xmlns:a16="http://schemas.microsoft.com/office/drawing/2014/main" id="{BC189614-81F1-9347-AA04-3DFE941B6900}"/>
              </a:ext>
            </a:extLst>
          </p:cNvPr>
          <p:cNvPicPr>
            <a:picLocks noChangeAspect="1"/>
          </p:cNvPicPr>
          <p:nvPr/>
        </p:nvPicPr>
        <p:blipFill>
          <a:blip r:embed="rId2"/>
          <a:stretch>
            <a:fillRect/>
          </a:stretch>
        </p:blipFill>
        <p:spPr>
          <a:xfrm>
            <a:off x="5720178" y="2270759"/>
            <a:ext cx="6374032" cy="4587241"/>
          </a:xfrm>
          <a:prstGeom prst="rect">
            <a:avLst/>
          </a:prstGeom>
        </p:spPr>
      </p:pic>
    </p:spTree>
    <p:extLst>
      <p:ext uri="{BB962C8B-B14F-4D97-AF65-F5344CB8AC3E}">
        <p14:creationId xmlns:p14="http://schemas.microsoft.com/office/powerpoint/2010/main" val="3668844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E22BB-0D29-A840-AFD5-EA0D7F695B77}"/>
              </a:ext>
            </a:extLst>
          </p:cNvPr>
          <p:cNvSpPr>
            <a:spLocks noGrp="1"/>
          </p:cNvSpPr>
          <p:nvPr>
            <p:ph type="title"/>
          </p:nvPr>
        </p:nvSpPr>
        <p:spPr>
          <a:xfrm>
            <a:off x="2231136" y="435484"/>
            <a:ext cx="7729728" cy="1188720"/>
          </a:xfrm>
        </p:spPr>
        <p:txBody>
          <a:bodyPr/>
          <a:lstStyle/>
          <a:p>
            <a:r>
              <a:rPr lang="en-US" dirty="0"/>
              <a:t>Quality Check</a:t>
            </a:r>
          </a:p>
        </p:txBody>
      </p:sp>
      <p:pic>
        <p:nvPicPr>
          <p:cNvPr id="4" name="Picture 3">
            <a:extLst>
              <a:ext uri="{FF2B5EF4-FFF2-40B4-BE49-F238E27FC236}">
                <a16:creationId xmlns:a16="http://schemas.microsoft.com/office/drawing/2014/main" id="{C4A99FB4-77CD-304C-BFA8-CA25B2849806}"/>
              </a:ext>
            </a:extLst>
          </p:cNvPr>
          <p:cNvPicPr>
            <a:picLocks noChangeAspect="1"/>
          </p:cNvPicPr>
          <p:nvPr/>
        </p:nvPicPr>
        <p:blipFill>
          <a:blip r:embed="rId2"/>
          <a:stretch>
            <a:fillRect/>
          </a:stretch>
        </p:blipFill>
        <p:spPr>
          <a:xfrm>
            <a:off x="6195061" y="1712594"/>
            <a:ext cx="5992830" cy="4312899"/>
          </a:xfrm>
          <a:prstGeom prst="rect">
            <a:avLst/>
          </a:prstGeom>
        </p:spPr>
      </p:pic>
      <p:sp>
        <p:nvSpPr>
          <p:cNvPr id="6" name="TextBox 5">
            <a:extLst>
              <a:ext uri="{FF2B5EF4-FFF2-40B4-BE49-F238E27FC236}">
                <a16:creationId xmlns:a16="http://schemas.microsoft.com/office/drawing/2014/main" id="{6791EA2E-FC9D-3540-B647-2056D21C1A7B}"/>
              </a:ext>
            </a:extLst>
          </p:cNvPr>
          <p:cNvSpPr txBox="1"/>
          <p:nvPr/>
        </p:nvSpPr>
        <p:spPr>
          <a:xfrm>
            <a:off x="6675120" y="6025493"/>
            <a:ext cx="5406390" cy="923330"/>
          </a:xfrm>
          <a:prstGeom prst="rect">
            <a:avLst/>
          </a:prstGeom>
          <a:noFill/>
        </p:spPr>
        <p:txBody>
          <a:bodyPr wrap="square" rtlCol="0">
            <a:spAutoFit/>
          </a:bodyPr>
          <a:lstStyle/>
          <a:p>
            <a:r>
              <a:rPr lang="en-US" dirty="0"/>
              <a:t>Overall Condition: Rates the overall condition of the house</a:t>
            </a:r>
          </a:p>
          <a:p>
            <a:endParaRPr lang="en-US" dirty="0"/>
          </a:p>
        </p:txBody>
      </p:sp>
      <p:pic>
        <p:nvPicPr>
          <p:cNvPr id="7" name="Picture 6">
            <a:extLst>
              <a:ext uri="{FF2B5EF4-FFF2-40B4-BE49-F238E27FC236}">
                <a16:creationId xmlns:a16="http://schemas.microsoft.com/office/drawing/2014/main" id="{2A64AF96-9B9E-224F-A37B-741DB0EC74FC}"/>
              </a:ext>
            </a:extLst>
          </p:cNvPr>
          <p:cNvPicPr>
            <a:picLocks noChangeAspect="1"/>
          </p:cNvPicPr>
          <p:nvPr/>
        </p:nvPicPr>
        <p:blipFill>
          <a:blip r:embed="rId3"/>
          <a:stretch>
            <a:fillRect/>
          </a:stretch>
        </p:blipFill>
        <p:spPr>
          <a:xfrm>
            <a:off x="255108" y="1712594"/>
            <a:ext cx="5840892" cy="4203553"/>
          </a:xfrm>
          <a:prstGeom prst="rect">
            <a:avLst/>
          </a:prstGeom>
        </p:spPr>
      </p:pic>
      <p:sp>
        <p:nvSpPr>
          <p:cNvPr id="10" name="TextBox 9">
            <a:extLst>
              <a:ext uri="{FF2B5EF4-FFF2-40B4-BE49-F238E27FC236}">
                <a16:creationId xmlns:a16="http://schemas.microsoft.com/office/drawing/2014/main" id="{19A027B4-51FE-F647-AEE2-4EC09A7C4F6F}"/>
              </a:ext>
            </a:extLst>
          </p:cNvPr>
          <p:cNvSpPr txBox="1"/>
          <p:nvPr/>
        </p:nvSpPr>
        <p:spPr>
          <a:xfrm>
            <a:off x="762382" y="5916147"/>
            <a:ext cx="5406390" cy="923330"/>
          </a:xfrm>
          <a:prstGeom prst="rect">
            <a:avLst/>
          </a:prstGeom>
          <a:noFill/>
        </p:spPr>
        <p:txBody>
          <a:bodyPr wrap="square" rtlCol="0">
            <a:spAutoFit/>
          </a:bodyPr>
          <a:lstStyle/>
          <a:p>
            <a:r>
              <a:rPr lang="en-US" dirty="0"/>
              <a:t>Overall Condition: Rates the quality of the materials &amp; finish of the house</a:t>
            </a:r>
          </a:p>
          <a:p>
            <a:endParaRPr lang="en-US" dirty="0"/>
          </a:p>
        </p:txBody>
      </p:sp>
    </p:spTree>
    <p:extLst>
      <p:ext uri="{BB962C8B-B14F-4D97-AF65-F5344CB8AC3E}">
        <p14:creationId xmlns:p14="http://schemas.microsoft.com/office/powerpoint/2010/main" val="528164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D2619-5916-A14C-B769-BC6E5E832DA6}"/>
              </a:ext>
            </a:extLst>
          </p:cNvPr>
          <p:cNvSpPr>
            <a:spLocks noGrp="1"/>
          </p:cNvSpPr>
          <p:nvPr>
            <p:ph type="title"/>
          </p:nvPr>
        </p:nvSpPr>
        <p:spPr>
          <a:xfrm>
            <a:off x="184849" y="164592"/>
            <a:ext cx="7729728" cy="1188720"/>
          </a:xfrm>
        </p:spPr>
        <p:txBody>
          <a:bodyPr/>
          <a:lstStyle/>
          <a:p>
            <a:r>
              <a:rPr lang="en-US" dirty="0"/>
              <a:t>Feature Selection</a:t>
            </a:r>
          </a:p>
        </p:txBody>
      </p:sp>
      <p:sp>
        <p:nvSpPr>
          <p:cNvPr id="3" name="Content Placeholder 2">
            <a:extLst>
              <a:ext uri="{FF2B5EF4-FFF2-40B4-BE49-F238E27FC236}">
                <a16:creationId xmlns:a16="http://schemas.microsoft.com/office/drawing/2014/main" id="{C336E760-0B6E-5A48-8B54-95901829ACD4}"/>
              </a:ext>
            </a:extLst>
          </p:cNvPr>
          <p:cNvSpPr>
            <a:spLocks noGrp="1"/>
          </p:cNvSpPr>
          <p:nvPr>
            <p:ph idx="1"/>
          </p:nvPr>
        </p:nvSpPr>
        <p:spPr>
          <a:xfrm>
            <a:off x="184849" y="1523619"/>
            <a:ext cx="7729728" cy="3101983"/>
          </a:xfrm>
        </p:spPr>
        <p:txBody>
          <a:bodyPr/>
          <a:lstStyle/>
          <a:p>
            <a:r>
              <a:rPr lang="en-US" dirty="0"/>
              <a:t>My best scoring model used a combination of features pulling both from qualitative scores given for the “quality” of the house, materials, and condition as well as quantitative data for the total size of the house </a:t>
            </a:r>
          </a:p>
          <a:p>
            <a:r>
              <a:rPr lang="en-US" dirty="0"/>
              <a:t>I also dummied out all of the neighborhood columns and included them. However, it did not produce a drastic improvement in the accuracy of the model.</a:t>
            </a:r>
          </a:p>
        </p:txBody>
      </p:sp>
      <p:pic>
        <p:nvPicPr>
          <p:cNvPr id="4" name="Picture 3">
            <a:extLst>
              <a:ext uri="{FF2B5EF4-FFF2-40B4-BE49-F238E27FC236}">
                <a16:creationId xmlns:a16="http://schemas.microsoft.com/office/drawing/2014/main" id="{7F5EAB75-B169-7044-8679-E74F33163666}"/>
              </a:ext>
            </a:extLst>
          </p:cNvPr>
          <p:cNvPicPr>
            <a:picLocks noChangeAspect="1"/>
          </p:cNvPicPr>
          <p:nvPr/>
        </p:nvPicPr>
        <p:blipFill>
          <a:blip r:embed="rId2"/>
          <a:stretch>
            <a:fillRect/>
          </a:stretch>
        </p:blipFill>
        <p:spPr>
          <a:xfrm>
            <a:off x="9144000" y="-25232"/>
            <a:ext cx="3048000" cy="6883232"/>
          </a:xfrm>
          <a:prstGeom prst="rect">
            <a:avLst/>
          </a:prstGeom>
        </p:spPr>
      </p:pic>
    </p:spTree>
    <p:extLst>
      <p:ext uri="{BB962C8B-B14F-4D97-AF65-F5344CB8AC3E}">
        <p14:creationId xmlns:p14="http://schemas.microsoft.com/office/powerpoint/2010/main" val="1769478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57469-8334-F14B-9DD3-CDEBE1837F2E}"/>
              </a:ext>
            </a:extLst>
          </p:cNvPr>
          <p:cNvSpPr>
            <a:spLocks noGrp="1"/>
          </p:cNvSpPr>
          <p:nvPr>
            <p:ph type="title"/>
          </p:nvPr>
        </p:nvSpPr>
        <p:spPr/>
        <p:txBody>
          <a:bodyPr/>
          <a:lstStyle/>
          <a:p>
            <a:r>
              <a:rPr lang="en-US" dirty="0"/>
              <a:t>Insights</a:t>
            </a:r>
          </a:p>
        </p:txBody>
      </p:sp>
      <p:sp>
        <p:nvSpPr>
          <p:cNvPr id="3" name="Content Placeholder 2">
            <a:extLst>
              <a:ext uri="{FF2B5EF4-FFF2-40B4-BE49-F238E27FC236}">
                <a16:creationId xmlns:a16="http://schemas.microsoft.com/office/drawing/2014/main" id="{DBDD5501-7E36-9743-85F8-ECC9AA4C772B}"/>
              </a:ext>
            </a:extLst>
          </p:cNvPr>
          <p:cNvSpPr>
            <a:spLocks noGrp="1"/>
          </p:cNvSpPr>
          <p:nvPr>
            <p:ph idx="1"/>
          </p:nvPr>
        </p:nvSpPr>
        <p:spPr/>
        <p:txBody>
          <a:bodyPr/>
          <a:lstStyle/>
          <a:p>
            <a:r>
              <a:rPr lang="en-US" dirty="0"/>
              <a:t>The data set includes the ”neighborhood” of the houses,  but not the zip code</a:t>
            </a:r>
          </a:p>
          <a:p>
            <a:r>
              <a:rPr lang="en-US" dirty="0"/>
              <a:t>While it contains some information on proximity to arterial roads, there is no information about proximity to the university or other landmarks. Given the importance of the university and USDA facility to the economy of the town, we might expect proximity to these locations as a better predictor of home price than just proximity to main roads</a:t>
            </a:r>
          </a:p>
          <a:p>
            <a:r>
              <a:rPr lang="en-US" dirty="0"/>
              <a:t>Complete lack of demographic information.</a:t>
            </a:r>
          </a:p>
        </p:txBody>
      </p:sp>
    </p:spTree>
    <p:extLst>
      <p:ext uri="{BB962C8B-B14F-4D97-AF65-F5344CB8AC3E}">
        <p14:creationId xmlns:p14="http://schemas.microsoft.com/office/powerpoint/2010/main" val="3500616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6E9A3-41A1-F94F-8E6E-014CAB192E02}"/>
              </a:ext>
            </a:extLst>
          </p:cNvPr>
          <p:cNvSpPr>
            <a:spLocks noGrp="1"/>
          </p:cNvSpPr>
          <p:nvPr>
            <p:ph type="title"/>
          </p:nvPr>
        </p:nvSpPr>
        <p:spPr/>
        <p:txBody>
          <a:bodyPr/>
          <a:lstStyle/>
          <a:p>
            <a:r>
              <a:rPr lang="en-US" dirty="0"/>
              <a:t>Questions?</a:t>
            </a:r>
          </a:p>
        </p:txBody>
      </p:sp>
      <p:pic>
        <p:nvPicPr>
          <p:cNvPr id="4" name="Picture 3">
            <a:extLst>
              <a:ext uri="{FF2B5EF4-FFF2-40B4-BE49-F238E27FC236}">
                <a16:creationId xmlns:a16="http://schemas.microsoft.com/office/drawing/2014/main" id="{AD1BBC67-DECF-A04E-9B77-84584D55F1A2}"/>
              </a:ext>
            </a:extLst>
          </p:cNvPr>
          <p:cNvPicPr>
            <a:picLocks noChangeAspect="1"/>
          </p:cNvPicPr>
          <p:nvPr/>
        </p:nvPicPr>
        <p:blipFill>
          <a:blip r:embed="rId2"/>
          <a:stretch>
            <a:fillRect/>
          </a:stretch>
        </p:blipFill>
        <p:spPr>
          <a:xfrm>
            <a:off x="2921000" y="2808287"/>
            <a:ext cx="6350000" cy="2755900"/>
          </a:xfrm>
          <a:prstGeom prst="rect">
            <a:avLst/>
          </a:prstGeom>
        </p:spPr>
      </p:pic>
    </p:spTree>
    <p:extLst>
      <p:ext uri="{BB962C8B-B14F-4D97-AF65-F5344CB8AC3E}">
        <p14:creationId xmlns:p14="http://schemas.microsoft.com/office/powerpoint/2010/main" val="319226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6155C-DC54-5C4D-9265-DC301E4F7982}"/>
              </a:ext>
            </a:extLst>
          </p:cNvPr>
          <p:cNvSpPr>
            <a:spLocks noGrp="1"/>
          </p:cNvSpPr>
          <p:nvPr>
            <p:ph type="title"/>
          </p:nvPr>
        </p:nvSpPr>
        <p:spPr>
          <a:xfrm>
            <a:off x="4231386" y="120587"/>
            <a:ext cx="7729728" cy="1188720"/>
          </a:xfrm>
        </p:spPr>
        <p:txBody>
          <a:bodyPr/>
          <a:lstStyle/>
          <a:p>
            <a:r>
              <a:rPr lang="en-US" dirty="0"/>
              <a:t>Did you Remember to Cite Sources?</a:t>
            </a:r>
          </a:p>
        </p:txBody>
      </p:sp>
      <p:sp>
        <p:nvSpPr>
          <p:cNvPr id="3" name="Content Placeholder 2">
            <a:extLst>
              <a:ext uri="{FF2B5EF4-FFF2-40B4-BE49-F238E27FC236}">
                <a16:creationId xmlns:a16="http://schemas.microsoft.com/office/drawing/2014/main" id="{EF38D07D-A8BE-3F4C-91B9-25AD903F9F23}"/>
              </a:ext>
            </a:extLst>
          </p:cNvPr>
          <p:cNvSpPr>
            <a:spLocks noGrp="1"/>
          </p:cNvSpPr>
          <p:nvPr>
            <p:ph idx="1"/>
          </p:nvPr>
        </p:nvSpPr>
        <p:spPr>
          <a:xfrm>
            <a:off x="4231386" y="2009394"/>
            <a:ext cx="7729728" cy="3101983"/>
          </a:xfrm>
        </p:spPr>
        <p:txBody>
          <a:bodyPr/>
          <a:lstStyle/>
          <a:p>
            <a:r>
              <a:rPr lang="en-US" dirty="0"/>
              <a:t>Employment and population information from: </a:t>
            </a:r>
            <a:r>
              <a:rPr lang="en-US" dirty="0">
                <a:hlinkClick r:id="rId2"/>
              </a:rPr>
              <a:t>https://en.wikipedia.org/wiki/Ames,_Iowa</a:t>
            </a:r>
            <a:endParaRPr lang="en-US" dirty="0"/>
          </a:p>
          <a:p>
            <a:r>
              <a:rPr lang="en-US" dirty="0"/>
              <a:t> Data definitions from: </a:t>
            </a:r>
            <a:r>
              <a:rPr lang="en-US" dirty="0">
                <a:hlinkClick r:id="rId3"/>
              </a:rPr>
              <a:t>https://www.kaggle.com/c/house-prices-advanced-regression-techniques/data</a:t>
            </a:r>
            <a:endParaRPr lang="en-US" dirty="0"/>
          </a:p>
        </p:txBody>
      </p:sp>
      <p:pic>
        <p:nvPicPr>
          <p:cNvPr id="4" name="Picture 3">
            <a:extLst>
              <a:ext uri="{FF2B5EF4-FFF2-40B4-BE49-F238E27FC236}">
                <a16:creationId xmlns:a16="http://schemas.microsoft.com/office/drawing/2014/main" id="{A8B0F76D-718A-2242-81F9-66D05F06495C}"/>
              </a:ext>
            </a:extLst>
          </p:cNvPr>
          <p:cNvPicPr>
            <a:picLocks noChangeAspect="1"/>
          </p:cNvPicPr>
          <p:nvPr/>
        </p:nvPicPr>
        <p:blipFill>
          <a:blip r:embed="rId4"/>
          <a:stretch>
            <a:fillRect/>
          </a:stretch>
        </p:blipFill>
        <p:spPr>
          <a:xfrm>
            <a:off x="0" y="0"/>
            <a:ext cx="3850928" cy="6858000"/>
          </a:xfrm>
          <a:prstGeom prst="rect">
            <a:avLst/>
          </a:prstGeom>
        </p:spPr>
      </p:pic>
    </p:spTree>
    <p:extLst>
      <p:ext uri="{BB962C8B-B14F-4D97-AF65-F5344CB8AC3E}">
        <p14:creationId xmlns:p14="http://schemas.microsoft.com/office/powerpoint/2010/main" val="400146573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{99F846BF-F737-584E-BDA5-8D9E203B517F}tf10001120</Template>
  <TotalTime>203</TotalTime>
  <Words>485</Words>
  <Application>Microsoft Macintosh PowerPoint</Application>
  <PresentationFormat>Widescreen</PresentationFormat>
  <Paragraphs>31</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Gill Sans MT</vt:lpstr>
      <vt:lpstr>Parcel</vt:lpstr>
      <vt:lpstr>Location, Location, Location:  Predicting home prices in Ames, IA</vt:lpstr>
      <vt:lpstr>The Town of Ames</vt:lpstr>
      <vt:lpstr>A brief note on real estate </vt:lpstr>
      <vt:lpstr>WELL, WHAT ABOUT THE HOUSE SIZE?</vt:lpstr>
      <vt:lpstr>Quality Check</vt:lpstr>
      <vt:lpstr>Feature Selection</vt:lpstr>
      <vt:lpstr>Insights</vt:lpstr>
      <vt:lpstr>Questions?</vt:lpstr>
      <vt:lpstr>Did you Remember to Cite Sources?</vt:lpstr>
      <vt:lpstr>When you learn pipelines 24 hours before project2 is due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Location, Location, Location:  Predicting home prices in Ames, IA</dc:title>
  <dc:creator>Dylan Blough</dc:creator>
  <cp:lastModifiedBy>Dylan Blough</cp:lastModifiedBy>
  <cp:revision>12</cp:revision>
  <dcterms:created xsi:type="dcterms:W3CDTF">2020-01-16T17:40:14Z</dcterms:created>
  <dcterms:modified xsi:type="dcterms:W3CDTF">2020-01-16T21:03:46Z</dcterms:modified>
</cp:coreProperties>
</file>

<file path=docProps/thumbnail.jpeg>
</file>